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67" r:id="rId4"/>
    <p:sldId id="270" r:id="rId5"/>
    <p:sldId id="271" r:id="rId6"/>
    <p:sldId id="268" r:id="rId7"/>
    <p:sldId id="272" r:id="rId8"/>
    <p:sldId id="273" r:id="rId9"/>
    <p:sldId id="263" r:id="rId10"/>
    <p:sldId id="264" r:id="rId11"/>
    <p:sldId id="274" r:id="rId12"/>
    <p:sldId id="275" r:id="rId13"/>
    <p:sldId id="262" r:id="rId14"/>
    <p:sldId id="278" r:id="rId15"/>
    <p:sldId id="276" r:id="rId16"/>
    <p:sldId id="279" r:id="rId17"/>
    <p:sldId id="277" r:id="rId18"/>
    <p:sldId id="280" r:id="rId19"/>
    <p:sldId id="261" r:id="rId20"/>
    <p:sldId id="258" r:id="rId21"/>
    <p:sldId id="269" r:id="rId22"/>
    <p:sldId id="259" r:id="rId23"/>
    <p:sldId id="260" r:id="rId24"/>
    <p:sldId id="266" r:id="rId25"/>
    <p:sldId id="265"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12/9/2020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12/9/2020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12/9/2020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COVID-19 Update for Employers</a:t>
            </a:r>
            <a:endParaRPr lang="en-US" dirty="0"/>
          </a:p>
        </p:txBody>
      </p:sp>
      <p:sp>
        <p:nvSpPr>
          <p:cNvPr id="3" name="Subtitle 2"/>
          <p:cNvSpPr>
            <a:spLocks noGrp="1"/>
          </p:cNvSpPr>
          <p:nvPr>
            <p:ph type="subTitle" idx="1"/>
          </p:nvPr>
        </p:nvSpPr>
        <p:spPr/>
        <p:txBody>
          <a:bodyPr/>
          <a:lstStyle/>
          <a:p>
            <a:endParaRPr lang="en-US" dirty="0"/>
          </a:p>
        </p:txBody>
      </p:sp>
      <p:pic>
        <p:nvPicPr>
          <p:cNvPr id="4" name="Content Placeholder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9381" y="5592438"/>
            <a:ext cx="2939703" cy="97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3400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 Small Business Exemption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The provision of paid sick leave or expanded family and medical leave would result in the organization’s expenses and financial obligations exceeding available business revenues and cause the organization to cease operating at a minimal </a:t>
            </a:r>
            <a:r>
              <a:rPr lang="en-US" dirty="0" smtClean="0"/>
              <a:t>capacity;</a:t>
            </a:r>
            <a:endParaRPr lang="en-US" dirty="0"/>
          </a:p>
          <a:p>
            <a:pPr algn="just"/>
            <a:r>
              <a:rPr lang="en-US" dirty="0" smtClean="0"/>
              <a:t>The </a:t>
            </a:r>
            <a:r>
              <a:rPr lang="en-US" dirty="0"/>
              <a:t>absence of the employee or employees requesting paid sick leave or expanded family and medical leave would entail a substantial risk to the financial health or operational capabilities of the organization because of their specialized skills, knowledge of the business, or responsibilities; </a:t>
            </a:r>
            <a:r>
              <a:rPr lang="en-US" dirty="0" smtClean="0"/>
              <a:t>or</a:t>
            </a:r>
            <a:endParaRPr lang="en-US" dirty="0"/>
          </a:p>
          <a:p>
            <a:pPr algn="just"/>
            <a:r>
              <a:rPr lang="en-US" dirty="0" smtClean="0"/>
              <a:t>There </a:t>
            </a:r>
            <a:r>
              <a:rPr lang="en-US" dirty="0"/>
              <a:t>are not sufficient workers who are able, willing, and qualified, and who will be available at the time and place needed, to perform the labor or services provided by the employee or employees requesting paid sick leave or expanded family and medical leave, and these labor or services are needed for the organization to operate at a minimal capacity.</a:t>
            </a:r>
          </a:p>
        </p:txBody>
      </p:sp>
    </p:spTree>
    <p:extLst>
      <p:ext uri="{BB962C8B-B14F-4D97-AF65-F5344CB8AC3E}">
        <p14:creationId xmlns:p14="http://schemas.microsoft.com/office/powerpoint/2010/main" val="50746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 Other Exemptions</a:t>
            </a:r>
            <a:endParaRPr lang="en-US" dirty="0"/>
          </a:p>
        </p:txBody>
      </p:sp>
      <p:sp>
        <p:nvSpPr>
          <p:cNvPr id="3" name="Content Placeholder 2"/>
          <p:cNvSpPr>
            <a:spLocks noGrp="1"/>
          </p:cNvSpPr>
          <p:nvPr>
            <p:ph idx="1"/>
          </p:nvPr>
        </p:nvSpPr>
        <p:spPr/>
        <p:txBody>
          <a:bodyPr>
            <a:normAutofit/>
          </a:bodyPr>
          <a:lstStyle/>
          <a:p>
            <a:pPr algn="just"/>
            <a:r>
              <a:rPr lang="en-US" dirty="0" smtClean="0"/>
              <a:t>Health </a:t>
            </a:r>
            <a:r>
              <a:rPr lang="en-US" dirty="0"/>
              <a:t>care </a:t>
            </a:r>
            <a:r>
              <a:rPr lang="en-US" dirty="0" smtClean="0"/>
              <a:t>provider</a:t>
            </a:r>
          </a:p>
          <a:p>
            <a:pPr algn="just"/>
            <a:r>
              <a:rPr lang="en-US" dirty="0"/>
              <a:t>E</a:t>
            </a:r>
            <a:r>
              <a:rPr lang="en-US" dirty="0" smtClean="0"/>
              <a:t>mergency responder</a:t>
            </a:r>
            <a:endParaRPr lang="en-US" dirty="0"/>
          </a:p>
        </p:txBody>
      </p:sp>
    </p:spTree>
    <p:extLst>
      <p:ext uri="{BB962C8B-B14F-4D97-AF65-F5344CB8AC3E}">
        <p14:creationId xmlns:p14="http://schemas.microsoft.com/office/powerpoint/2010/main" val="3724980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 Other Exemptions</a:t>
            </a:r>
            <a:endParaRPr lang="en-US" dirty="0"/>
          </a:p>
        </p:txBody>
      </p:sp>
      <p:sp>
        <p:nvSpPr>
          <p:cNvPr id="3" name="Content Placeholder 2"/>
          <p:cNvSpPr>
            <a:spLocks noGrp="1"/>
          </p:cNvSpPr>
          <p:nvPr>
            <p:ph idx="1"/>
          </p:nvPr>
        </p:nvSpPr>
        <p:spPr/>
        <p:txBody>
          <a:bodyPr>
            <a:normAutofit/>
          </a:bodyPr>
          <a:lstStyle/>
          <a:p>
            <a:pPr algn="just"/>
            <a:r>
              <a:rPr lang="en-US" dirty="0" smtClean="0"/>
              <a:t>Health </a:t>
            </a:r>
            <a:r>
              <a:rPr lang="en-US" dirty="0"/>
              <a:t>care </a:t>
            </a:r>
            <a:r>
              <a:rPr lang="en-US" dirty="0" smtClean="0"/>
              <a:t>provider</a:t>
            </a:r>
            <a:r>
              <a:rPr lang="en-US" dirty="0"/>
              <a:t> </a:t>
            </a:r>
            <a:r>
              <a:rPr lang="en-US" dirty="0" smtClean="0"/>
              <a:t> </a:t>
            </a:r>
            <a:r>
              <a:rPr lang="en-US" dirty="0"/>
              <a:t> </a:t>
            </a:r>
          </a:p>
          <a:p>
            <a:pPr lvl="1" algn="just"/>
            <a:r>
              <a:rPr lang="en-US" dirty="0" smtClean="0"/>
              <a:t>IT </a:t>
            </a:r>
            <a:r>
              <a:rPr lang="en-US" dirty="0"/>
              <a:t>professionals, building maintenance staff, human resources personnel, cooks, food services workers, records managers, consultants, and billers are not health care providers, even if they work at a hospital of a similar health care facility.  </a:t>
            </a:r>
          </a:p>
          <a:p>
            <a:pPr marL="0" indent="0" algn="just">
              <a:buNone/>
            </a:pPr>
            <a:endParaRPr lang="en-US" dirty="0" smtClean="0"/>
          </a:p>
        </p:txBody>
      </p:sp>
    </p:spTree>
    <p:extLst>
      <p:ext uri="{BB962C8B-B14F-4D97-AF65-F5344CB8AC3E}">
        <p14:creationId xmlns:p14="http://schemas.microsoft.com/office/powerpoint/2010/main" val="2993636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Leave Examples</a:t>
            </a:r>
            <a:endParaRPr lang="en-US" dirty="0"/>
          </a:p>
        </p:txBody>
      </p:sp>
      <p:sp>
        <p:nvSpPr>
          <p:cNvPr id="3" name="Content Placeholder 2"/>
          <p:cNvSpPr>
            <a:spLocks noGrp="1"/>
          </p:cNvSpPr>
          <p:nvPr>
            <p:ph idx="1"/>
          </p:nvPr>
        </p:nvSpPr>
        <p:spPr/>
        <p:txBody>
          <a:bodyPr/>
          <a:lstStyle/>
          <a:p>
            <a:r>
              <a:rPr lang="en-US" dirty="0" smtClean="0"/>
              <a:t>All employees have been “exposed” so employer closes worksite for 14 days.</a:t>
            </a:r>
          </a:p>
        </p:txBody>
      </p:sp>
    </p:spTree>
    <p:extLst>
      <p:ext uri="{BB962C8B-B14F-4D97-AF65-F5344CB8AC3E}">
        <p14:creationId xmlns:p14="http://schemas.microsoft.com/office/powerpoint/2010/main" val="1084460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Leave Examples</a:t>
            </a:r>
            <a:endParaRPr lang="en-US" dirty="0"/>
          </a:p>
        </p:txBody>
      </p:sp>
      <p:sp>
        <p:nvSpPr>
          <p:cNvPr id="3" name="Content Placeholder 2"/>
          <p:cNvSpPr>
            <a:spLocks noGrp="1"/>
          </p:cNvSpPr>
          <p:nvPr>
            <p:ph idx="1"/>
          </p:nvPr>
        </p:nvSpPr>
        <p:spPr/>
        <p:txBody>
          <a:bodyPr/>
          <a:lstStyle/>
          <a:p>
            <a:r>
              <a:rPr lang="en-US" dirty="0" smtClean="0"/>
              <a:t>Answer:</a:t>
            </a:r>
          </a:p>
          <a:p>
            <a:pPr lvl="1"/>
            <a:r>
              <a:rPr lang="en-US" dirty="0" smtClean="0"/>
              <a:t>No FFCRA leave.</a:t>
            </a:r>
          </a:p>
        </p:txBody>
      </p:sp>
    </p:spTree>
    <p:extLst>
      <p:ext uri="{BB962C8B-B14F-4D97-AF65-F5344CB8AC3E}">
        <p14:creationId xmlns:p14="http://schemas.microsoft.com/office/powerpoint/2010/main" val="1155691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Leave Examples</a:t>
            </a:r>
            <a:endParaRPr lang="en-US" dirty="0"/>
          </a:p>
        </p:txBody>
      </p:sp>
      <p:sp>
        <p:nvSpPr>
          <p:cNvPr id="3" name="Content Placeholder 2"/>
          <p:cNvSpPr>
            <a:spLocks noGrp="1"/>
          </p:cNvSpPr>
          <p:nvPr>
            <p:ph idx="1"/>
          </p:nvPr>
        </p:nvSpPr>
        <p:spPr/>
        <p:txBody>
          <a:bodyPr/>
          <a:lstStyle/>
          <a:p>
            <a:r>
              <a:rPr lang="en-US" dirty="0"/>
              <a:t>Employee is sick with COVID-19 and, due to complications, cannot return o work for a month</a:t>
            </a:r>
            <a:r>
              <a:rPr lang="en-US" dirty="0" smtClean="0"/>
              <a:t>.</a:t>
            </a:r>
            <a:endParaRPr lang="en-US" dirty="0"/>
          </a:p>
        </p:txBody>
      </p:sp>
    </p:spTree>
    <p:extLst>
      <p:ext uri="{BB962C8B-B14F-4D97-AF65-F5344CB8AC3E}">
        <p14:creationId xmlns:p14="http://schemas.microsoft.com/office/powerpoint/2010/main" val="2775406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Leave Examples</a:t>
            </a:r>
            <a:endParaRPr lang="en-US" dirty="0"/>
          </a:p>
        </p:txBody>
      </p:sp>
      <p:sp>
        <p:nvSpPr>
          <p:cNvPr id="3" name="Content Placeholder 2"/>
          <p:cNvSpPr>
            <a:spLocks noGrp="1"/>
          </p:cNvSpPr>
          <p:nvPr>
            <p:ph idx="1"/>
          </p:nvPr>
        </p:nvSpPr>
        <p:spPr/>
        <p:txBody>
          <a:bodyPr/>
          <a:lstStyle/>
          <a:p>
            <a:r>
              <a:rPr lang="en-US" dirty="0" smtClean="0"/>
              <a:t>Answer:</a:t>
            </a:r>
          </a:p>
          <a:p>
            <a:pPr lvl="1"/>
            <a:r>
              <a:rPr lang="en-US" dirty="0" smtClean="0"/>
              <a:t>Maximum of 2 weeks of paid sick leave under FFCRA.</a:t>
            </a:r>
          </a:p>
          <a:p>
            <a:pPr lvl="1"/>
            <a:r>
              <a:rPr lang="en-US" dirty="0" smtClean="0"/>
              <a:t>FMLA?</a:t>
            </a:r>
          </a:p>
          <a:p>
            <a:pPr lvl="1"/>
            <a:r>
              <a:rPr lang="en-US" dirty="0" smtClean="0"/>
              <a:t>PTO? </a:t>
            </a:r>
            <a:endParaRPr lang="en-US" dirty="0"/>
          </a:p>
        </p:txBody>
      </p:sp>
    </p:spTree>
    <p:extLst>
      <p:ext uri="{BB962C8B-B14F-4D97-AF65-F5344CB8AC3E}">
        <p14:creationId xmlns:p14="http://schemas.microsoft.com/office/powerpoint/2010/main" val="3378261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Leave Examples</a:t>
            </a:r>
            <a:endParaRPr lang="en-US" dirty="0"/>
          </a:p>
        </p:txBody>
      </p:sp>
      <p:sp>
        <p:nvSpPr>
          <p:cNvPr id="3" name="Content Placeholder 2"/>
          <p:cNvSpPr>
            <a:spLocks noGrp="1"/>
          </p:cNvSpPr>
          <p:nvPr>
            <p:ph idx="1"/>
          </p:nvPr>
        </p:nvSpPr>
        <p:spPr/>
        <p:txBody>
          <a:bodyPr/>
          <a:lstStyle/>
          <a:p>
            <a:r>
              <a:rPr lang="en-US" dirty="0"/>
              <a:t>An employee has been “exposed” but experiences no symptoms. His doctor advises him to quarantine for 14 days. </a:t>
            </a:r>
          </a:p>
        </p:txBody>
      </p:sp>
    </p:spTree>
    <p:extLst>
      <p:ext uri="{BB962C8B-B14F-4D97-AF65-F5344CB8AC3E}">
        <p14:creationId xmlns:p14="http://schemas.microsoft.com/office/powerpoint/2010/main" val="465630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Leave Examples</a:t>
            </a:r>
            <a:endParaRPr lang="en-US" dirty="0"/>
          </a:p>
        </p:txBody>
      </p:sp>
      <p:sp>
        <p:nvSpPr>
          <p:cNvPr id="3" name="Content Placeholder 2"/>
          <p:cNvSpPr>
            <a:spLocks noGrp="1"/>
          </p:cNvSpPr>
          <p:nvPr>
            <p:ph idx="1"/>
          </p:nvPr>
        </p:nvSpPr>
        <p:spPr/>
        <p:txBody>
          <a:bodyPr/>
          <a:lstStyle/>
          <a:p>
            <a:r>
              <a:rPr lang="en-US" dirty="0" smtClean="0"/>
              <a:t>Answer:</a:t>
            </a:r>
          </a:p>
          <a:p>
            <a:pPr lvl="1"/>
            <a:r>
              <a:rPr lang="en-US" dirty="0" smtClean="0"/>
              <a:t>Eligible for up to 2 weeks of paid sick leave. </a:t>
            </a:r>
            <a:endParaRPr lang="en-US" dirty="0"/>
          </a:p>
        </p:txBody>
      </p:sp>
    </p:spTree>
    <p:extLst>
      <p:ext uri="{BB962C8B-B14F-4D97-AF65-F5344CB8AC3E}">
        <p14:creationId xmlns:p14="http://schemas.microsoft.com/office/powerpoint/2010/main" val="2253409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Families First Coronavirus Response Act</a:t>
            </a:r>
            <a:endParaRPr lang="en-US" dirty="0"/>
          </a:p>
        </p:txBody>
      </p:sp>
      <p:sp>
        <p:nvSpPr>
          <p:cNvPr id="3" name="Content Placeholder 2"/>
          <p:cNvSpPr>
            <a:spLocks noGrp="1"/>
          </p:cNvSpPr>
          <p:nvPr>
            <p:ph idx="1"/>
          </p:nvPr>
        </p:nvSpPr>
        <p:spPr/>
        <p:txBody>
          <a:bodyPr/>
          <a:lstStyle/>
          <a:p>
            <a:r>
              <a:rPr lang="en-US" dirty="0" smtClean="0"/>
              <a:t>Will the Act be extended?</a:t>
            </a:r>
          </a:p>
          <a:p>
            <a:r>
              <a:rPr lang="en-US" dirty="0" smtClean="0"/>
              <a:t>Once the Act expires:</a:t>
            </a:r>
          </a:p>
          <a:p>
            <a:pPr lvl="1"/>
            <a:r>
              <a:rPr lang="en-US" dirty="0" smtClean="0"/>
              <a:t>PTO/sick leave policies</a:t>
            </a:r>
          </a:p>
          <a:p>
            <a:pPr lvl="1"/>
            <a:r>
              <a:rPr lang="en-US" dirty="0" smtClean="0"/>
              <a:t>FMLA</a:t>
            </a:r>
          </a:p>
          <a:p>
            <a:pPr lvl="1"/>
            <a:r>
              <a:rPr lang="en-US" dirty="0" smtClean="0"/>
              <a:t>ADA </a:t>
            </a:r>
          </a:p>
        </p:txBody>
      </p:sp>
    </p:spTree>
    <p:extLst>
      <p:ext uri="{BB962C8B-B14F-4D97-AF65-F5344CB8AC3E}">
        <p14:creationId xmlns:p14="http://schemas.microsoft.com/office/powerpoint/2010/main" val="1404936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Families First Coronavirus Response Act</a:t>
            </a:r>
            <a:endParaRPr lang="en-US" dirty="0"/>
          </a:p>
        </p:txBody>
      </p:sp>
      <p:sp>
        <p:nvSpPr>
          <p:cNvPr id="3" name="Content Placeholder 2"/>
          <p:cNvSpPr>
            <a:spLocks noGrp="1"/>
          </p:cNvSpPr>
          <p:nvPr>
            <p:ph idx="1"/>
          </p:nvPr>
        </p:nvSpPr>
        <p:spPr/>
        <p:txBody>
          <a:bodyPr/>
          <a:lstStyle/>
          <a:p>
            <a:r>
              <a:rPr lang="en-US" dirty="0" smtClean="0"/>
              <a:t>Effective from April 1, 2020 to December 31, 2020.</a:t>
            </a:r>
          </a:p>
          <a:p>
            <a:r>
              <a:rPr lang="en-US" dirty="0" smtClean="0"/>
              <a:t>Applies to employers with fewer than 500 employees.</a:t>
            </a:r>
          </a:p>
          <a:p>
            <a:r>
              <a:rPr lang="en-US" dirty="0" smtClean="0"/>
              <a:t>Paid sick leave and paid family leave</a:t>
            </a:r>
          </a:p>
          <a:p>
            <a:r>
              <a:rPr lang="en-US" u="sng" dirty="0" smtClean="0"/>
              <a:t>Limited</a:t>
            </a:r>
            <a:r>
              <a:rPr lang="en-US" dirty="0" smtClean="0"/>
              <a:t> small business exemption</a:t>
            </a:r>
          </a:p>
        </p:txBody>
      </p:sp>
    </p:spTree>
    <p:extLst>
      <p:ext uri="{BB962C8B-B14F-4D97-AF65-F5344CB8AC3E}">
        <p14:creationId xmlns:p14="http://schemas.microsoft.com/office/powerpoint/2010/main" val="1028794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Quarantine Guidelines</a:t>
            </a:r>
            <a:endParaRPr lang="en-US" dirty="0"/>
          </a:p>
        </p:txBody>
      </p:sp>
      <p:sp>
        <p:nvSpPr>
          <p:cNvPr id="3" name="Content Placeholder 2"/>
          <p:cNvSpPr>
            <a:spLocks noGrp="1"/>
          </p:cNvSpPr>
          <p:nvPr>
            <p:ph idx="1"/>
          </p:nvPr>
        </p:nvSpPr>
        <p:spPr/>
        <p:txBody>
          <a:bodyPr/>
          <a:lstStyle/>
          <a:p>
            <a:r>
              <a:rPr lang="en-US" dirty="0" smtClean="0"/>
              <a:t>“Exposed”</a:t>
            </a:r>
          </a:p>
          <a:p>
            <a:pPr marL="457200" lvl="2"/>
            <a:r>
              <a:rPr lang="en-US" dirty="0" smtClean="0"/>
              <a:t>Within </a:t>
            </a:r>
            <a:r>
              <a:rPr lang="en-US" dirty="0"/>
              <a:t>6 feet of the COVID-19-positive person for a total of 15 minutes or more in the period beginning two days before symptom onset until the COVID-19-positive person returns from quarantine.  </a:t>
            </a:r>
          </a:p>
        </p:txBody>
      </p:sp>
    </p:spTree>
    <p:extLst>
      <p:ext uri="{BB962C8B-B14F-4D97-AF65-F5344CB8AC3E}">
        <p14:creationId xmlns:p14="http://schemas.microsoft.com/office/powerpoint/2010/main" val="3447736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CDC Quarantine Guidelines</a:t>
            </a:r>
            <a:endParaRPr lang="en-US" dirty="0"/>
          </a:p>
        </p:txBody>
      </p:sp>
      <p:sp>
        <p:nvSpPr>
          <p:cNvPr id="3" name="Content Placeholder 2"/>
          <p:cNvSpPr>
            <a:spLocks noGrp="1"/>
          </p:cNvSpPr>
          <p:nvPr>
            <p:ph idx="1"/>
          </p:nvPr>
        </p:nvSpPr>
        <p:spPr/>
        <p:txBody>
          <a:bodyPr/>
          <a:lstStyle/>
          <a:p>
            <a:r>
              <a:rPr lang="en-US" dirty="0" smtClean="0"/>
              <a:t>Quarantine for someone “exposed”</a:t>
            </a:r>
          </a:p>
          <a:p>
            <a:pPr lvl="1"/>
            <a:r>
              <a:rPr lang="en-US" dirty="0" smtClean="0"/>
              <a:t>14 days; or</a:t>
            </a:r>
          </a:p>
          <a:p>
            <a:pPr lvl="1"/>
            <a:r>
              <a:rPr lang="en-US" dirty="0" smtClean="0"/>
              <a:t>10 days without testing if no symptoms; or</a:t>
            </a:r>
          </a:p>
          <a:p>
            <a:pPr lvl="1"/>
            <a:r>
              <a:rPr lang="en-US" dirty="0" smtClean="0"/>
              <a:t>7 days if no symptoms and negative test done within 48 hours prior to ending quarantine </a:t>
            </a:r>
            <a:endParaRPr lang="en-US" dirty="0"/>
          </a:p>
        </p:txBody>
      </p:sp>
    </p:spTree>
    <p:extLst>
      <p:ext uri="{BB962C8B-B14F-4D97-AF65-F5344CB8AC3E}">
        <p14:creationId xmlns:p14="http://schemas.microsoft.com/office/powerpoint/2010/main" val="2206300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COVID-19 Vaccine</a:t>
            </a:r>
            <a:endParaRPr lang="en-US" dirty="0"/>
          </a:p>
        </p:txBody>
      </p:sp>
      <p:sp>
        <p:nvSpPr>
          <p:cNvPr id="3" name="Content Placeholder 2"/>
          <p:cNvSpPr>
            <a:spLocks noGrp="1"/>
          </p:cNvSpPr>
          <p:nvPr>
            <p:ph idx="1"/>
          </p:nvPr>
        </p:nvSpPr>
        <p:spPr/>
        <p:txBody>
          <a:bodyPr>
            <a:normAutofit/>
          </a:bodyPr>
          <a:lstStyle/>
          <a:p>
            <a:r>
              <a:rPr lang="en-US" dirty="0" smtClean="0"/>
              <a:t>Mandate vaccine for employees? </a:t>
            </a:r>
            <a:endParaRPr lang="en-US" dirty="0"/>
          </a:p>
          <a:p>
            <a:pPr lvl="1"/>
            <a:r>
              <a:rPr lang="en-US" sz="1800" dirty="0" smtClean="0"/>
              <a:t>Vaccine still </a:t>
            </a:r>
            <a:r>
              <a:rPr lang="en-US" sz="1800" dirty="0"/>
              <a:t>under an emergency use </a:t>
            </a:r>
            <a:r>
              <a:rPr lang="en-US" sz="1800" dirty="0" smtClean="0"/>
              <a:t>authorization.</a:t>
            </a:r>
            <a:r>
              <a:rPr lang="en-US" sz="1800" dirty="0"/>
              <a:t> </a:t>
            </a:r>
            <a:endParaRPr lang="en-US" sz="1800" dirty="0" smtClean="0"/>
          </a:p>
          <a:p>
            <a:pPr lvl="2"/>
            <a:r>
              <a:rPr lang="en-US" sz="1800" dirty="0" smtClean="0"/>
              <a:t>No precedent for this in employment setting. </a:t>
            </a:r>
            <a:endParaRPr lang="en-US" sz="1800" dirty="0"/>
          </a:p>
          <a:p>
            <a:pPr lvl="1"/>
            <a:r>
              <a:rPr lang="en-US" sz="1800" dirty="0"/>
              <a:t>Once </a:t>
            </a:r>
            <a:r>
              <a:rPr lang="en-US" sz="1800" dirty="0" smtClean="0"/>
              <a:t>vaccine </a:t>
            </a:r>
            <a:r>
              <a:rPr lang="en-US" sz="1800" dirty="0"/>
              <a:t>receives formal government approval, </a:t>
            </a:r>
            <a:r>
              <a:rPr lang="en-US" sz="1800" dirty="0" smtClean="0"/>
              <a:t>it’s </a:t>
            </a:r>
            <a:r>
              <a:rPr lang="en-US" sz="1800" dirty="0"/>
              <a:t>more likely to be treated like the flu shot, which can be mandated, even if it’s currently rare outside the health care field.</a:t>
            </a:r>
          </a:p>
          <a:p>
            <a:pPr lvl="1"/>
            <a:endParaRPr lang="en-US" dirty="0" smtClean="0"/>
          </a:p>
        </p:txBody>
      </p:sp>
    </p:spTree>
    <p:extLst>
      <p:ext uri="{BB962C8B-B14F-4D97-AF65-F5344CB8AC3E}">
        <p14:creationId xmlns:p14="http://schemas.microsoft.com/office/powerpoint/2010/main" val="4174852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Forward</a:t>
            </a:r>
            <a:endParaRPr lang="en-US" dirty="0"/>
          </a:p>
        </p:txBody>
      </p:sp>
      <p:sp>
        <p:nvSpPr>
          <p:cNvPr id="3" name="Content Placeholder 2"/>
          <p:cNvSpPr>
            <a:spLocks noGrp="1"/>
          </p:cNvSpPr>
          <p:nvPr>
            <p:ph idx="1"/>
          </p:nvPr>
        </p:nvSpPr>
        <p:spPr/>
        <p:txBody>
          <a:bodyPr/>
          <a:lstStyle/>
          <a:p>
            <a:r>
              <a:rPr lang="en-US" dirty="0" smtClean="0"/>
              <a:t>Be proactive</a:t>
            </a:r>
          </a:p>
          <a:p>
            <a:r>
              <a:rPr lang="en-US" dirty="0" smtClean="0"/>
              <a:t>Prevent “exposure” of entire workforce</a:t>
            </a:r>
          </a:p>
          <a:p>
            <a:r>
              <a:rPr lang="en-US" dirty="0" smtClean="0"/>
              <a:t>Consider temporary PTO policies</a:t>
            </a:r>
            <a:endParaRPr lang="en-US" dirty="0"/>
          </a:p>
        </p:txBody>
      </p:sp>
    </p:spTree>
    <p:extLst>
      <p:ext uri="{BB962C8B-B14F-4D97-AF65-F5344CB8AC3E}">
        <p14:creationId xmlns:p14="http://schemas.microsoft.com/office/powerpoint/2010/main" val="371915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86703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fontScale="85000" lnSpcReduction="20000"/>
          </a:bodyPr>
          <a:lstStyle/>
          <a:p>
            <a:pPr algn="ctr">
              <a:buNone/>
              <a:defRPr/>
            </a:pPr>
            <a:r>
              <a:rPr lang="en-US" altLang="en-US" sz="3200" dirty="0" err="1">
                <a:solidFill>
                  <a:schemeClr val="tx1"/>
                </a:solidFill>
                <a:latin typeface="Arial" panose="020B0604020202020204" pitchFamily="34" charset="0"/>
                <a:cs typeface="Arial" panose="020B0604020202020204" pitchFamily="34" charset="0"/>
              </a:rPr>
              <a:t>Critchfield</a:t>
            </a:r>
            <a:r>
              <a:rPr lang="en-US" altLang="en-US" sz="3200" dirty="0">
                <a:solidFill>
                  <a:schemeClr val="tx1"/>
                </a:solidFill>
                <a:latin typeface="Arial" panose="020B0604020202020204" pitchFamily="34" charset="0"/>
                <a:cs typeface="Arial" panose="020B0604020202020204" pitchFamily="34" charset="0"/>
              </a:rPr>
              <a:t>, </a:t>
            </a:r>
            <a:r>
              <a:rPr lang="en-US" altLang="en-US" sz="3200" dirty="0" err="1">
                <a:solidFill>
                  <a:schemeClr val="tx1"/>
                </a:solidFill>
                <a:latin typeface="Arial" panose="020B0604020202020204" pitchFamily="34" charset="0"/>
                <a:cs typeface="Arial" panose="020B0604020202020204" pitchFamily="34" charset="0"/>
              </a:rPr>
              <a:t>Critchfield</a:t>
            </a:r>
            <a:r>
              <a:rPr lang="en-US" altLang="en-US" sz="3200" dirty="0">
                <a:solidFill>
                  <a:schemeClr val="tx1"/>
                </a:solidFill>
                <a:latin typeface="Arial" panose="020B0604020202020204" pitchFamily="34" charset="0"/>
                <a:cs typeface="Arial" panose="020B0604020202020204" pitchFamily="34" charset="0"/>
              </a:rPr>
              <a:t> &amp; Johnston, Ltd.</a:t>
            </a:r>
          </a:p>
          <a:p>
            <a:pPr algn="ctr">
              <a:buNone/>
              <a:defRPr/>
            </a:pPr>
            <a:endParaRPr lang="en-US" altLang="en-US" sz="1200" i="1" dirty="0">
              <a:solidFill>
                <a:schemeClr val="tx1"/>
              </a:solidFill>
              <a:latin typeface="Arial" panose="020B0604020202020204" pitchFamily="34" charset="0"/>
              <a:cs typeface="Arial" panose="020B0604020202020204" pitchFamily="34" charset="0"/>
            </a:endParaRPr>
          </a:p>
          <a:p>
            <a:pPr algn="ctr">
              <a:buNone/>
              <a:defRPr/>
            </a:pPr>
            <a:r>
              <a:rPr lang="en-US" altLang="en-US" sz="2400" i="1" dirty="0">
                <a:solidFill>
                  <a:schemeClr val="tx1"/>
                </a:solidFill>
                <a:latin typeface="Arial" panose="020B0604020202020204" pitchFamily="34" charset="0"/>
                <a:cs typeface="Arial" panose="020B0604020202020204" pitchFamily="34" charset="0"/>
              </a:rPr>
              <a:t>Kimberly Hall</a:t>
            </a:r>
          </a:p>
          <a:p>
            <a:pPr algn="ctr">
              <a:buNone/>
              <a:defRPr/>
            </a:pPr>
            <a:r>
              <a:rPr lang="en-US" altLang="en-US" i="1" dirty="0">
                <a:solidFill>
                  <a:schemeClr val="tx1"/>
                </a:solidFill>
                <a:latin typeface="Arial" panose="020B0604020202020204" pitchFamily="34" charset="0"/>
                <a:cs typeface="Arial" panose="020B0604020202020204" pitchFamily="34" charset="0"/>
              </a:rPr>
              <a:t>225 North Market Street</a:t>
            </a:r>
          </a:p>
          <a:p>
            <a:pPr algn="ctr">
              <a:buNone/>
              <a:defRPr/>
            </a:pPr>
            <a:r>
              <a:rPr lang="en-US" altLang="en-US" i="1" dirty="0">
                <a:solidFill>
                  <a:schemeClr val="tx1"/>
                </a:solidFill>
                <a:latin typeface="Arial" panose="020B0604020202020204" pitchFamily="34" charset="0"/>
                <a:cs typeface="Arial" panose="020B0604020202020204" pitchFamily="34" charset="0"/>
              </a:rPr>
              <a:t>Wooster, OH  44691</a:t>
            </a:r>
          </a:p>
          <a:p>
            <a:pPr algn="ctr">
              <a:buNone/>
              <a:defRPr/>
            </a:pPr>
            <a:r>
              <a:rPr lang="en-US" altLang="en-US" i="1" dirty="0">
                <a:solidFill>
                  <a:schemeClr val="tx1"/>
                </a:solidFill>
                <a:latin typeface="Arial" panose="020B0604020202020204" pitchFamily="34" charset="0"/>
                <a:cs typeface="Arial" panose="020B0604020202020204" pitchFamily="34" charset="0"/>
              </a:rPr>
              <a:t>Phone: (330) 264-4444</a:t>
            </a:r>
          </a:p>
          <a:p>
            <a:pPr algn="ctr">
              <a:buNone/>
              <a:defRPr/>
            </a:pPr>
            <a:r>
              <a:rPr lang="en-US" altLang="en-US" i="1" dirty="0">
                <a:solidFill>
                  <a:schemeClr val="tx1"/>
                </a:solidFill>
                <a:latin typeface="Arial" panose="020B0604020202020204" pitchFamily="34" charset="0"/>
                <a:cs typeface="Arial" panose="020B0604020202020204" pitchFamily="34" charset="0"/>
              </a:rPr>
              <a:t>khall@ccj.com</a:t>
            </a:r>
          </a:p>
          <a:p>
            <a:pPr>
              <a:buNone/>
              <a:defRPr/>
            </a:pPr>
            <a:endParaRPr lang="en-US" altLang="en-US" sz="800" i="1" dirty="0">
              <a:solidFill>
                <a:schemeClr val="tx1"/>
              </a:solidFill>
              <a:latin typeface="Arial" panose="020B0604020202020204" pitchFamily="34" charset="0"/>
              <a:cs typeface="Arial" panose="020B0604020202020204" pitchFamily="34" charset="0"/>
            </a:endParaRPr>
          </a:p>
          <a:p>
            <a:pPr algn="ctr">
              <a:buNone/>
              <a:defRPr/>
            </a:pPr>
            <a:endParaRPr lang="en-US" altLang="en-US" sz="800" dirty="0">
              <a:solidFill>
                <a:schemeClr val="tx1"/>
              </a:solidFill>
              <a:latin typeface="Arial" panose="020B0604020202020204" pitchFamily="34" charset="0"/>
              <a:cs typeface="Arial" panose="020B0604020202020204" pitchFamily="34" charset="0"/>
            </a:endParaRPr>
          </a:p>
          <a:p>
            <a:pPr algn="ctr">
              <a:buNone/>
              <a:defRPr/>
            </a:pPr>
            <a:r>
              <a:rPr lang="en-US" altLang="en-US" dirty="0">
                <a:solidFill>
                  <a:schemeClr val="tx1"/>
                </a:solidFill>
                <a:latin typeface="Arial" panose="020B0604020202020204" pitchFamily="34" charset="0"/>
                <a:cs typeface="Arial" panose="020B0604020202020204" pitchFamily="34" charset="0"/>
              </a:rPr>
              <a:t>Ashland / Millersburg / Medina / Mount Vernon / Wooster</a:t>
            </a:r>
          </a:p>
          <a:p>
            <a:endParaRPr lang="en-US" dirty="0"/>
          </a:p>
        </p:txBody>
      </p:sp>
    </p:spTree>
    <p:extLst>
      <p:ext uri="{BB962C8B-B14F-4D97-AF65-F5344CB8AC3E}">
        <p14:creationId xmlns:p14="http://schemas.microsoft.com/office/powerpoint/2010/main" val="1276116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 paid sick leave</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The employee is subject to a federal, state, or local quarantine or isolation order related to COVID-19; </a:t>
            </a:r>
          </a:p>
          <a:p>
            <a:pPr lvl="0"/>
            <a:r>
              <a:rPr lang="en-US" dirty="0"/>
              <a:t>The employee has been advised by a health care provider to self-quarantine because of COVID-19; </a:t>
            </a:r>
          </a:p>
          <a:p>
            <a:pPr lvl="0"/>
            <a:r>
              <a:rPr lang="en-US" dirty="0"/>
              <a:t>The employee is experiencing symptoms of COVID-19 and is seeking a medical diagnosis; </a:t>
            </a:r>
          </a:p>
          <a:p>
            <a:pPr lvl="0"/>
            <a:r>
              <a:rPr lang="en-US" dirty="0"/>
              <a:t>The employee is caring for an individual subject (or advised) to quarantine or isolation; </a:t>
            </a:r>
          </a:p>
          <a:p>
            <a:pPr lvl="0"/>
            <a:r>
              <a:rPr lang="en-US" dirty="0"/>
              <a:t>The employee is caring for a son or daughter whose school or place of care is closed, or childcare provider is unavailable, due to COVID-19 precautions; or </a:t>
            </a:r>
          </a:p>
          <a:p>
            <a:pPr lvl="0"/>
            <a:r>
              <a:rPr lang="en-US" dirty="0"/>
              <a:t>The employee is experiencing substantially similar conditions as specified by the Secretary of Health and Human Services, in consultation with the Secretaries of Labor and Treasury</a:t>
            </a:r>
            <a:r>
              <a:rPr lang="en-US" dirty="0" smtClean="0"/>
              <a:t>.</a:t>
            </a:r>
            <a:endParaRPr lang="en-US" dirty="0"/>
          </a:p>
        </p:txBody>
      </p:sp>
    </p:spTree>
    <p:extLst>
      <p:ext uri="{BB962C8B-B14F-4D97-AF65-F5344CB8AC3E}">
        <p14:creationId xmlns:p14="http://schemas.microsoft.com/office/powerpoint/2010/main" val="157864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 paid sick leave</a:t>
            </a:r>
            <a:endParaRPr lang="en-US" dirty="0"/>
          </a:p>
        </p:txBody>
      </p:sp>
      <p:sp>
        <p:nvSpPr>
          <p:cNvPr id="3" name="Content Placeholder 2"/>
          <p:cNvSpPr>
            <a:spLocks noGrp="1"/>
          </p:cNvSpPr>
          <p:nvPr>
            <p:ph idx="1"/>
          </p:nvPr>
        </p:nvSpPr>
        <p:spPr/>
        <p:txBody>
          <a:bodyPr>
            <a:normAutofit/>
          </a:bodyPr>
          <a:lstStyle/>
          <a:p>
            <a:pPr lvl="0"/>
            <a:r>
              <a:rPr lang="en-US" dirty="0" smtClean="0"/>
              <a:t>Eligibility</a:t>
            </a:r>
          </a:p>
          <a:p>
            <a:pPr lvl="1"/>
            <a:r>
              <a:rPr lang="en-US" dirty="0" smtClean="0"/>
              <a:t>All employees, regarding of their tenure with the employer. </a:t>
            </a:r>
            <a:endParaRPr lang="en-US" dirty="0"/>
          </a:p>
        </p:txBody>
      </p:sp>
    </p:spTree>
    <p:extLst>
      <p:ext uri="{BB962C8B-B14F-4D97-AF65-F5344CB8AC3E}">
        <p14:creationId xmlns:p14="http://schemas.microsoft.com/office/powerpoint/2010/main" val="345848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 paid sick leave</a:t>
            </a:r>
            <a:endParaRPr lang="en-US" dirty="0"/>
          </a:p>
        </p:txBody>
      </p:sp>
      <p:sp>
        <p:nvSpPr>
          <p:cNvPr id="3" name="Content Placeholder 2"/>
          <p:cNvSpPr>
            <a:spLocks noGrp="1"/>
          </p:cNvSpPr>
          <p:nvPr>
            <p:ph idx="1"/>
          </p:nvPr>
        </p:nvSpPr>
        <p:spPr/>
        <p:txBody>
          <a:bodyPr>
            <a:normAutofit/>
          </a:bodyPr>
          <a:lstStyle/>
          <a:p>
            <a:pPr lvl="0"/>
            <a:r>
              <a:rPr lang="en-US" dirty="0" smtClean="0"/>
              <a:t>Eligible for up to two weeks of paid sick leave.</a:t>
            </a:r>
          </a:p>
          <a:p>
            <a:pPr lvl="1"/>
            <a:r>
              <a:rPr lang="en-US" dirty="0"/>
              <a:t>Full-time employees (scheduled to work 40 or more hours per week): 80 </a:t>
            </a:r>
            <a:r>
              <a:rPr lang="en-US" dirty="0" smtClean="0"/>
              <a:t>hours.</a:t>
            </a:r>
            <a:endParaRPr lang="en-US" dirty="0" smtClean="0"/>
          </a:p>
          <a:p>
            <a:pPr lvl="1"/>
            <a:r>
              <a:rPr lang="en-US" dirty="0" smtClean="0"/>
              <a:t>Part-time </a:t>
            </a:r>
            <a:r>
              <a:rPr lang="en-US" dirty="0"/>
              <a:t>employees (scheduled to work less than 40 hours per week): the number of hours that the employee works, on average, over a two-week </a:t>
            </a:r>
            <a:r>
              <a:rPr lang="en-US" dirty="0" smtClean="0"/>
              <a:t>period. </a:t>
            </a:r>
          </a:p>
          <a:p>
            <a:pPr lvl="1"/>
            <a:r>
              <a:rPr lang="en-US" dirty="0"/>
              <a:t>Paid emergency sick leave will be paid at the employee's regular rate of pay for leave taken for reasons 1-3 above.  Employees taking leave for reasons 4-6 will be compensated at two-thirds their regular rate of pay. Pay will not exceed:</a:t>
            </a:r>
            <a:endParaRPr lang="en-US" dirty="0" smtClean="0"/>
          </a:p>
          <a:p>
            <a:pPr lvl="2"/>
            <a:r>
              <a:rPr lang="en-US" dirty="0"/>
              <a:t>$511 per day and $5,110 in total for leave taken for reasons 1-3</a:t>
            </a:r>
            <a:r>
              <a:rPr lang="en-US" dirty="0" smtClean="0"/>
              <a:t>.</a:t>
            </a:r>
            <a:endParaRPr lang="en-US" dirty="0" smtClean="0"/>
          </a:p>
          <a:p>
            <a:pPr lvl="2"/>
            <a:r>
              <a:rPr lang="en-US" dirty="0" smtClean="0"/>
              <a:t>$</a:t>
            </a:r>
            <a:r>
              <a:rPr lang="en-US" dirty="0"/>
              <a:t>200 per day and $2,000 in total for leave taken for reasons 4-6 </a:t>
            </a:r>
            <a:r>
              <a:rPr lang="en-US" dirty="0" smtClean="0"/>
              <a:t>.</a:t>
            </a:r>
            <a:endParaRPr lang="en-US" dirty="0"/>
          </a:p>
          <a:p>
            <a:pPr lvl="0"/>
            <a:endParaRPr lang="en-US" dirty="0"/>
          </a:p>
        </p:txBody>
      </p:sp>
    </p:spTree>
    <p:extLst>
      <p:ext uri="{BB962C8B-B14F-4D97-AF65-F5344CB8AC3E}">
        <p14:creationId xmlns:p14="http://schemas.microsoft.com/office/powerpoint/2010/main" val="2325696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 paid family leave</a:t>
            </a:r>
            <a:endParaRPr lang="en-US" dirty="0"/>
          </a:p>
        </p:txBody>
      </p:sp>
      <p:sp>
        <p:nvSpPr>
          <p:cNvPr id="3" name="Content Placeholder 2"/>
          <p:cNvSpPr>
            <a:spLocks noGrp="1"/>
          </p:cNvSpPr>
          <p:nvPr>
            <p:ph idx="1"/>
          </p:nvPr>
        </p:nvSpPr>
        <p:spPr/>
        <p:txBody>
          <a:bodyPr/>
          <a:lstStyle/>
          <a:p>
            <a:r>
              <a:rPr lang="en-US" dirty="0" smtClean="0"/>
              <a:t>Up to12 </a:t>
            </a:r>
            <a:r>
              <a:rPr lang="en-US" dirty="0"/>
              <a:t>weeks of </a:t>
            </a:r>
            <a:r>
              <a:rPr lang="en-US" dirty="0" smtClean="0"/>
              <a:t>leave </a:t>
            </a:r>
            <a:r>
              <a:rPr lang="en-US" dirty="0"/>
              <a:t>if an employee is unable to work (or remote work) due to caring for the employee’s son or daughter because the child’s school or place of care has been closed or his or her childcare provider is unavailable due to the public health emergency with respect to COVID-19. </a:t>
            </a:r>
          </a:p>
          <a:p>
            <a:endParaRPr lang="en-US" dirty="0"/>
          </a:p>
        </p:txBody>
      </p:sp>
    </p:spTree>
    <p:extLst>
      <p:ext uri="{BB962C8B-B14F-4D97-AF65-F5344CB8AC3E}">
        <p14:creationId xmlns:p14="http://schemas.microsoft.com/office/powerpoint/2010/main" val="676515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 paid family leave</a:t>
            </a:r>
            <a:endParaRPr lang="en-US" dirty="0"/>
          </a:p>
        </p:txBody>
      </p:sp>
      <p:sp>
        <p:nvSpPr>
          <p:cNvPr id="3" name="Content Placeholder 2"/>
          <p:cNvSpPr>
            <a:spLocks noGrp="1"/>
          </p:cNvSpPr>
          <p:nvPr>
            <p:ph idx="1"/>
          </p:nvPr>
        </p:nvSpPr>
        <p:spPr/>
        <p:txBody>
          <a:bodyPr/>
          <a:lstStyle/>
          <a:p>
            <a:r>
              <a:rPr lang="en-US" dirty="0" smtClean="0"/>
              <a:t>Eligibility:</a:t>
            </a:r>
          </a:p>
          <a:p>
            <a:pPr lvl="1"/>
            <a:r>
              <a:rPr lang="en-US" dirty="0" smtClean="0"/>
              <a:t>All employees who have been employed with employer for at least 30 calendar days.</a:t>
            </a:r>
            <a:endParaRPr lang="en-US" dirty="0"/>
          </a:p>
          <a:p>
            <a:endParaRPr lang="en-US" dirty="0"/>
          </a:p>
        </p:txBody>
      </p:sp>
    </p:spTree>
    <p:extLst>
      <p:ext uri="{BB962C8B-B14F-4D97-AF65-F5344CB8AC3E}">
        <p14:creationId xmlns:p14="http://schemas.microsoft.com/office/powerpoint/2010/main" val="3980790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 paid family leave</a:t>
            </a:r>
            <a:endParaRPr lang="en-US" dirty="0"/>
          </a:p>
        </p:txBody>
      </p:sp>
      <p:sp>
        <p:nvSpPr>
          <p:cNvPr id="3" name="Content Placeholder 2"/>
          <p:cNvSpPr>
            <a:spLocks noGrp="1"/>
          </p:cNvSpPr>
          <p:nvPr>
            <p:ph idx="1"/>
          </p:nvPr>
        </p:nvSpPr>
        <p:spPr/>
        <p:txBody>
          <a:bodyPr>
            <a:normAutofit/>
          </a:bodyPr>
          <a:lstStyle/>
          <a:p>
            <a:pPr lvl="0" algn="just"/>
            <a:r>
              <a:rPr lang="en-US" dirty="0"/>
              <a:t>The first 10 days of </a:t>
            </a:r>
            <a:r>
              <a:rPr lang="en-US" dirty="0" smtClean="0"/>
              <a:t>may </a:t>
            </a:r>
            <a:r>
              <a:rPr lang="en-US" dirty="0"/>
              <a:t>be unpaid. </a:t>
            </a:r>
            <a:r>
              <a:rPr lang="en-US" dirty="0" smtClean="0"/>
              <a:t> An </a:t>
            </a:r>
            <a:r>
              <a:rPr lang="en-US" dirty="0"/>
              <a:t>employee may choose to take any existing pay benefit (i.e., vacation time, personal time, sick time) during the 10-day unpaid period, or the 10 days may be paid under the emergency paid sick leave, if taken for a qualifying reason. </a:t>
            </a:r>
          </a:p>
          <a:p>
            <a:pPr lvl="0" algn="just"/>
            <a:r>
              <a:rPr lang="en-US" dirty="0" smtClean="0"/>
              <a:t>After </a:t>
            </a:r>
            <a:r>
              <a:rPr lang="en-US" dirty="0"/>
              <a:t>ten days of unpaid leave, employees are entitled to up to 10 weeks of leave of two-thirds their usual pay. </a:t>
            </a:r>
            <a:r>
              <a:rPr lang="en-US" dirty="0" smtClean="0"/>
              <a:t> Part-time </a:t>
            </a:r>
            <a:r>
              <a:rPr lang="en-US" dirty="0"/>
              <a:t>employees are entitled to be paid two-thirds of their usual pay based on the average number of hours worked for the six months prior to taking the leave.</a:t>
            </a:r>
          </a:p>
          <a:p>
            <a:pPr lvl="0" algn="just"/>
            <a:r>
              <a:rPr lang="en-US" dirty="0"/>
              <a:t>The cap of the paid leave entitlement for employees is $200 per day ($10,000 in the aggregate).</a:t>
            </a:r>
          </a:p>
          <a:p>
            <a:endParaRPr lang="en-US" dirty="0"/>
          </a:p>
        </p:txBody>
      </p:sp>
    </p:spTree>
    <p:extLst>
      <p:ext uri="{BB962C8B-B14F-4D97-AF65-F5344CB8AC3E}">
        <p14:creationId xmlns:p14="http://schemas.microsoft.com/office/powerpoint/2010/main" val="1073937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FFCRA – Small Business Exemption</a:t>
            </a:r>
            <a:endParaRPr lang="en-US" dirty="0"/>
          </a:p>
        </p:txBody>
      </p:sp>
      <p:sp>
        <p:nvSpPr>
          <p:cNvPr id="3" name="Content Placeholder 2"/>
          <p:cNvSpPr>
            <a:spLocks noGrp="1"/>
          </p:cNvSpPr>
          <p:nvPr>
            <p:ph idx="1"/>
          </p:nvPr>
        </p:nvSpPr>
        <p:spPr/>
        <p:txBody>
          <a:bodyPr/>
          <a:lstStyle/>
          <a:p>
            <a:r>
              <a:rPr lang="en-US" dirty="0" smtClean="0"/>
              <a:t>Fewer than 50 employees.</a:t>
            </a:r>
          </a:p>
          <a:p>
            <a:r>
              <a:rPr lang="en-US" dirty="0" smtClean="0"/>
              <a:t>Leave </a:t>
            </a:r>
            <a:r>
              <a:rPr lang="en-US" dirty="0"/>
              <a:t>due to school or place of care closures or child care provider unavailability for COVID-19 related </a:t>
            </a:r>
            <a:r>
              <a:rPr lang="en-US" dirty="0" smtClean="0"/>
              <a:t>reasons. </a:t>
            </a:r>
            <a:endParaRPr lang="en-US" dirty="0"/>
          </a:p>
        </p:txBody>
      </p:sp>
    </p:spTree>
    <p:extLst>
      <p:ext uri="{BB962C8B-B14F-4D97-AF65-F5344CB8AC3E}">
        <p14:creationId xmlns:p14="http://schemas.microsoft.com/office/powerpoint/2010/main" val="124738124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71</TotalTime>
  <Words>1021</Words>
  <Application>Microsoft Office PowerPoint</Application>
  <PresentationFormat>Widescreen</PresentationFormat>
  <Paragraphs>97</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Gill Sans MT</vt:lpstr>
      <vt:lpstr>Parcel</vt:lpstr>
      <vt:lpstr>COVID-19 Update for Employers</vt:lpstr>
      <vt:lpstr>Families First Coronavirus Response Act</vt:lpstr>
      <vt:lpstr>FFCRA – paid sick leave</vt:lpstr>
      <vt:lpstr>FFCRA – paid sick leave</vt:lpstr>
      <vt:lpstr>FFCRA – paid sick leave</vt:lpstr>
      <vt:lpstr>FFCRA – paid family leave</vt:lpstr>
      <vt:lpstr>FFCRA – paid family leave</vt:lpstr>
      <vt:lpstr>FFCRA – paid family leave</vt:lpstr>
      <vt:lpstr>FFCRA – Small Business Exemption</vt:lpstr>
      <vt:lpstr>FFCRA – Small Business Exemption</vt:lpstr>
      <vt:lpstr>FFCRA – Other Exemptions</vt:lpstr>
      <vt:lpstr>FFCRA – Other Exemptions</vt:lpstr>
      <vt:lpstr>FFCRA Leave Examples</vt:lpstr>
      <vt:lpstr>FFCRA Leave Examples</vt:lpstr>
      <vt:lpstr>FFCRA Leave Examples</vt:lpstr>
      <vt:lpstr>FFCRA Leave Examples</vt:lpstr>
      <vt:lpstr>FFCRA Leave Examples</vt:lpstr>
      <vt:lpstr>FFCRA Leave Examples</vt:lpstr>
      <vt:lpstr>Families First Coronavirus Response Act</vt:lpstr>
      <vt:lpstr>CDC Quarantine Guidelines</vt:lpstr>
      <vt:lpstr>CDC Quarantine Guidelines</vt:lpstr>
      <vt:lpstr>COVID-19 Vaccine</vt:lpstr>
      <vt:lpstr>Going Forward</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Update for Employers</dc:title>
  <dc:creator>Kimberly L. Hall</dc:creator>
  <cp:lastModifiedBy>Kimberly L. Hall</cp:lastModifiedBy>
  <cp:revision>11</cp:revision>
  <dcterms:created xsi:type="dcterms:W3CDTF">2020-12-04T16:39:42Z</dcterms:created>
  <dcterms:modified xsi:type="dcterms:W3CDTF">2020-12-09T22:21:26Z</dcterms:modified>
</cp:coreProperties>
</file>