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6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21862B-7EB3-4BED-8858-CF76551064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C79CC0-D020-42B9-87BE-422199B4E4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362894-C97F-467D-BF93-AAE02B2435DF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CD1847-17B0-4835-8BCF-0470B979AD7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www.ethoshrconsulting.com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1D5A2D-F266-47E4-B077-975A4B131E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BE656-BC0B-4C38-9429-D3A23B42C9E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260662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5907E-5748-4B45-80DE-B68649F89A91}" type="datetimeFigureOut">
              <a:rPr lang="en-US" smtClean="0"/>
              <a:t>1/12/2021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/>
              <a:t>www.ethoshrconsulting.com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185743-2CD8-417A-B651-9F3B269E67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338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7C1C2-69FC-4A5C-BD90-AFA4AD08B3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43A369-0528-431A-A19F-6BF6012CB2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6014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AB4CB-942B-411A-A222-E9D8B6A5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03EE7C-B0E7-40F0-A9AE-5D9A78127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028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F7387B-A638-4CA4-832A-1956C7F49C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BCCFFE-3D10-478D-9EB4-FB31E6E296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6382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B10C9-21AE-4083-A2BD-17C591B87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5B87B-A08C-4176-97D5-4F8B6B1E5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59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882BC-C96B-416A-B962-4E2361E0D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241A9-48B9-472B-9D28-1BD5E6866D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434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89479-60CF-41B6-9A82-31FFBFCD7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47C2A-5A44-4622-8979-D473987A0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6481F1-00A8-41AE-9CC8-3C1C64A34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017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500B4-6D2A-4CDE-8B7E-E7405565A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0F43E-A5C3-4E0E-AFCD-965BD8749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4B78FB-3134-4CFA-861D-FC2FC950E3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C68A51-4AA6-4D10-9960-D377B21164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7E89DD-33CA-4AB8-9345-38C1C51B7F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0482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48FBB-46FF-4817-8091-F51BA4F21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43682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3856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D0AED-62FB-4CC0-AA2A-3C42B7CAF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12692-6754-43D6-99A2-D54BC11EB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D9CBA-12C2-4BD6-A371-D757399E46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7082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1920C-BFF9-4429-8DFE-FE0966222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60E28-652F-48D7-98B1-C75390D58B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634CFA-3BC5-4740-8082-531784FD9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4846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D4618F-183D-4477-9B86-CB0AD56F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D068C8-8379-4B25-8EA6-11E8FCE3A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DF1480-769C-4F76-9E56-478EC194D404}"/>
              </a:ext>
            </a:extLst>
          </p:cNvPr>
          <p:cNvGrpSpPr/>
          <p:nvPr userDrawn="1"/>
        </p:nvGrpSpPr>
        <p:grpSpPr>
          <a:xfrm>
            <a:off x="9612489" y="5641241"/>
            <a:ext cx="2503311" cy="1119822"/>
            <a:chOff x="9688689" y="5526941"/>
            <a:chExt cx="2503311" cy="1119822"/>
          </a:xfrm>
        </p:grpSpPr>
        <p:pic>
          <p:nvPicPr>
            <p:cNvPr id="8" name="Picture 7" descr="Text, logo&#10;&#10;Description automatically generated">
              <a:extLst>
                <a:ext uri="{FF2B5EF4-FFF2-40B4-BE49-F238E27FC236}">
                  <a16:creationId xmlns:a16="http://schemas.microsoft.com/office/drawing/2014/main" id="{F1749101-02CC-4D29-B217-F8B95104F4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88689" y="5526941"/>
              <a:ext cx="2503311" cy="1008797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DD4713-4B7D-4276-A3E5-CE3AF10468DE}"/>
                </a:ext>
              </a:extLst>
            </p:cNvPr>
            <p:cNvSpPr txBox="1"/>
            <p:nvPr userDrawn="1"/>
          </p:nvSpPr>
          <p:spPr>
            <a:xfrm>
              <a:off x="10001249" y="6338986"/>
              <a:ext cx="20478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kern="1400" spc="200" baseline="0" dirty="0">
                  <a:solidFill>
                    <a:schemeClr val="tx1"/>
                  </a:solidFill>
                  <a:latin typeface="HelveticaNeue" pitchFamily="2" charset="0"/>
                </a:rPr>
                <a:t>Humans First</a:t>
              </a:r>
              <a:r>
                <a:rPr lang="en-US" sz="1400" b="1" baseline="30000" dirty="0">
                  <a:solidFill>
                    <a:schemeClr val="tx1"/>
                  </a:solidFill>
                  <a:latin typeface="HelveticaNeue" pitchFamily="2" charset="0"/>
                </a:rPr>
                <a:t>®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4047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juliekastner/" TargetMode="External"/><Relationship Id="rId2" Type="http://schemas.openxmlformats.org/officeDocument/2006/relationships/hyperlink" Target="mailto:julie@ethoshrconsulting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ls.gov/oes/current/oes_oh.htm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65D6A-5E3B-4CD3-8405-9DAF15857A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Tackling Essential Hiring Issues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1759F-325A-4A59-82C4-533719A735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January 12, 2021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F7F97F-8CE8-4404-9A50-1A3EC768D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5857875"/>
            <a:ext cx="2858634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59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9BE46DC-1F93-4812-9349-53D46F1951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Should Contain </a:t>
            </a:r>
          </a:p>
          <a:p>
            <a:r>
              <a:rPr lang="en-US" dirty="0">
                <a:solidFill>
                  <a:schemeClr val="bg1"/>
                </a:solidFill>
              </a:rPr>
              <a:t>Clear descriptions of key responsibilities</a:t>
            </a:r>
          </a:p>
          <a:p>
            <a:r>
              <a:rPr lang="en-US" dirty="0">
                <a:solidFill>
                  <a:schemeClr val="bg1"/>
                </a:solidFill>
              </a:rPr>
              <a:t>Hours / shift information</a:t>
            </a:r>
          </a:p>
          <a:p>
            <a:r>
              <a:rPr lang="en-US" dirty="0">
                <a:solidFill>
                  <a:schemeClr val="bg1"/>
                </a:solidFill>
              </a:rPr>
              <a:t>Chain of command information</a:t>
            </a:r>
          </a:p>
          <a:p>
            <a:r>
              <a:rPr lang="en-US" dirty="0">
                <a:solidFill>
                  <a:schemeClr val="bg1"/>
                </a:solidFill>
              </a:rPr>
              <a:t>Wage and benefit information</a:t>
            </a:r>
          </a:p>
          <a:p>
            <a:r>
              <a:rPr lang="en-US" dirty="0">
                <a:solidFill>
                  <a:schemeClr val="bg1"/>
                </a:solidFill>
              </a:rPr>
              <a:t>Required skills and education </a:t>
            </a:r>
          </a:p>
          <a:p>
            <a:r>
              <a:rPr lang="en-US" dirty="0">
                <a:solidFill>
                  <a:schemeClr val="bg1"/>
                </a:solidFill>
              </a:rPr>
              <a:t>Environmental requirements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5C37A16-F641-489A-AA17-E0F237585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Should NOT Contain</a:t>
            </a:r>
          </a:p>
          <a:p>
            <a:r>
              <a:rPr lang="en-US" dirty="0"/>
              <a:t>Long, ambiguous job titles</a:t>
            </a:r>
          </a:p>
          <a:p>
            <a:r>
              <a:rPr lang="en-US" dirty="0"/>
              <a:t>Excessive wordiness</a:t>
            </a:r>
          </a:p>
          <a:p>
            <a:r>
              <a:rPr lang="en-US" dirty="0"/>
              <a:t>Long “About Us” section</a:t>
            </a:r>
          </a:p>
          <a:p>
            <a:r>
              <a:rPr lang="en-US" dirty="0"/>
              <a:t>Lots of legalese</a:t>
            </a:r>
          </a:p>
          <a:p>
            <a:r>
              <a:rPr lang="en-US" dirty="0"/>
              <a:t>Gender-biased references</a:t>
            </a:r>
          </a:p>
          <a:p>
            <a:r>
              <a:rPr lang="en-US" dirty="0"/>
              <a:t>Bias (age, race, disability)</a:t>
            </a:r>
          </a:p>
          <a:p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02BBB63-5456-482E-A5FF-B5AF73684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Job</a:t>
            </a:r>
            <a:r>
              <a:rPr lang="en-US" sz="4800" dirty="0"/>
              <a:t> </a:t>
            </a:r>
            <a:r>
              <a:rPr lang="en-US" sz="4800" b="1" dirty="0"/>
              <a:t>descriptions</a:t>
            </a:r>
            <a:r>
              <a:rPr lang="en-US" sz="4800" dirty="0"/>
              <a:t> </a:t>
            </a:r>
            <a:r>
              <a:rPr lang="en-US" sz="4800" b="1" dirty="0"/>
              <a:t>and</a:t>
            </a:r>
            <a:r>
              <a:rPr lang="en-US" sz="4800" dirty="0"/>
              <a:t> </a:t>
            </a:r>
            <a:r>
              <a:rPr lang="en-US" sz="4800" b="1" dirty="0"/>
              <a:t>essential</a:t>
            </a:r>
            <a:r>
              <a:rPr lang="en-US" sz="4800" dirty="0"/>
              <a:t> </a:t>
            </a:r>
            <a:r>
              <a:rPr lang="en-US" sz="4800" b="1" dirty="0"/>
              <a:t>functions</a:t>
            </a:r>
          </a:p>
        </p:txBody>
      </p:sp>
    </p:spTree>
    <p:extLst>
      <p:ext uri="{BB962C8B-B14F-4D97-AF65-F5344CB8AC3E}">
        <p14:creationId xmlns:p14="http://schemas.microsoft.com/office/powerpoint/2010/main" val="217549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/>
      <p:bldP spid="1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E5790-DCC5-4034-8C1C-14FA3F13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/>
              <a:t>Job advertisements and job boards</a:t>
            </a:r>
          </a:p>
        </p:txBody>
      </p:sp>
      <p:pic>
        <p:nvPicPr>
          <p:cNvPr id="5" name="Content Placeholder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2E9D27C0-7E90-421D-99F3-728E04E11E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2635" y="3599722"/>
            <a:ext cx="2305876" cy="1534456"/>
          </a:xfrm>
        </p:spPr>
      </p:pic>
      <p:pic>
        <p:nvPicPr>
          <p:cNvPr id="7" name="Picture 6" descr="Black text on a white background&#10;&#10;Description automatically generated">
            <a:extLst>
              <a:ext uri="{FF2B5EF4-FFF2-40B4-BE49-F238E27FC236}">
                <a16:creationId xmlns:a16="http://schemas.microsoft.com/office/drawing/2014/main" id="{7DF3776C-2311-42F5-AD14-D867DC3259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758" y="1872990"/>
            <a:ext cx="2305877" cy="973000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5C1C017-33FA-435B-8972-8F0FDC29A7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814" y="3805476"/>
            <a:ext cx="1541944" cy="154194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BB0CEEC-333D-4FA2-8CA9-4689FA57AC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56" y="5543237"/>
            <a:ext cx="5657850" cy="809625"/>
          </a:xfrm>
          <a:prstGeom prst="rect">
            <a:avLst/>
          </a:prstGeom>
        </p:spPr>
      </p:pic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5A375AC8-2F71-4824-90CC-C871C0E6FC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88" y="1879203"/>
            <a:ext cx="1933575" cy="1933575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33DF5392-4026-4E6A-A8AC-AA196F9245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607" y="1872990"/>
            <a:ext cx="1962651" cy="1330002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42CD6699-6363-49D3-90D0-FE031CD037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063" y="4089949"/>
            <a:ext cx="2098625" cy="97299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C9F0395C-AC2D-4725-A20C-4BE73F4F95A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1" b="5330"/>
          <a:stretch/>
        </p:blipFill>
        <p:spPr>
          <a:xfrm>
            <a:off x="6786844" y="1843372"/>
            <a:ext cx="1192553" cy="11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343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E5790-DCC5-4034-8C1C-14FA3F13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/>
              <a:t>Navigating the Interviewing Process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12F76D-F429-4727-A72D-8736739E40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0781" y="1552354"/>
            <a:ext cx="8016948" cy="3508743"/>
          </a:xfrm>
          <a:prstGeom prst="ellipse">
            <a:avLst/>
          </a:prstGeom>
          <a:ln w="571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0" i="1" dirty="0">
                <a:effectLst/>
                <a:latin typeface="proxima-nova"/>
              </a:rPr>
              <a:t>A recent survey by CareerBuilder found that approximately </a:t>
            </a:r>
            <a:r>
              <a:rPr lang="en-US" b="1" i="1" dirty="0">
                <a:effectLst/>
                <a:latin typeface="proxima-nova"/>
              </a:rPr>
              <a:t>20 percent </a:t>
            </a:r>
            <a:r>
              <a:rPr lang="en-US" b="0" i="1" dirty="0">
                <a:effectLst/>
                <a:latin typeface="proxima-nova"/>
              </a:rPr>
              <a:t>of hiring managers reported that they have asked an interview question only to find out later that asking the question possibly violated the law.</a:t>
            </a:r>
            <a:endParaRPr lang="en-US" i="1" dirty="0"/>
          </a:p>
        </p:txBody>
      </p:sp>
      <p:pic>
        <p:nvPicPr>
          <p:cNvPr id="8" name="Picture 7" descr="Disabled business man talking">
            <a:extLst>
              <a:ext uri="{FF2B5EF4-FFF2-40B4-BE49-F238E27FC236}">
                <a16:creationId xmlns:a16="http://schemas.microsoft.com/office/drawing/2014/main" id="{85BB5B7B-7668-43BB-9CFA-7CE7110E80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408" y="2189954"/>
            <a:ext cx="2078166" cy="416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95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E5790-DCC5-4034-8C1C-14FA3F13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/>
              <a:t>Navigating the Interviewing Process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F0CD58-65D7-47C9-B204-10C3228B1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Prepare for the Interview</a:t>
            </a:r>
          </a:p>
          <a:p>
            <a:r>
              <a:rPr lang="en-US" sz="4000" dirty="0"/>
              <a:t>Business Case for your questions</a:t>
            </a:r>
          </a:p>
          <a:p>
            <a:r>
              <a:rPr lang="en-US" sz="4000" dirty="0"/>
              <a:t>Appropriate vs. Inappropriate Questions </a:t>
            </a:r>
          </a:p>
          <a:p>
            <a:pPr marL="0" indent="0">
              <a:buNone/>
            </a:pPr>
            <a:r>
              <a:rPr lang="en-US" sz="4000" dirty="0"/>
              <a:t>  </a:t>
            </a:r>
            <a:r>
              <a:rPr lang="en-US" sz="4000" i="1" dirty="0"/>
              <a:t>(see pdf handout)</a:t>
            </a:r>
          </a:p>
          <a:p>
            <a:r>
              <a:rPr lang="en-US" sz="4000" dirty="0"/>
              <a:t>Take notes, and compare applicants using consistent criteria – </a:t>
            </a:r>
            <a:r>
              <a:rPr lang="en-US" sz="4000" i="1" dirty="0"/>
              <a:t>avoid “gut” feelings alone!</a:t>
            </a: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174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E5790-DCC5-4034-8C1C-14FA3F13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/>
              <a:t>Impactful Onboarding of New Hires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F0CD58-65D7-47C9-B204-10C3228B1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550349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You found “the one!”  NOW WHAT?</a:t>
            </a:r>
          </a:p>
          <a:p>
            <a:pPr lvl="1"/>
            <a:r>
              <a:rPr lang="en-US" sz="3600" dirty="0"/>
              <a:t>Plan the Onboarding process as carefully as the hiring process</a:t>
            </a:r>
          </a:p>
          <a:p>
            <a:pPr lvl="2"/>
            <a:r>
              <a:rPr lang="en-US" sz="3200" dirty="0"/>
              <a:t>Workspace, technology, email, phone prep</a:t>
            </a:r>
          </a:p>
          <a:p>
            <a:pPr lvl="2"/>
            <a:r>
              <a:rPr lang="en-US" sz="3200" dirty="0"/>
              <a:t>Key introductions and scheduled meetings</a:t>
            </a:r>
          </a:p>
          <a:p>
            <a:pPr lvl="2"/>
            <a:r>
              <a:rPr lang="en-US" sz="3200" dirty="0"/>
              <a:t>Lunches and breaks with new colleagues</a:t>
            </a:r>
          </a:p>
          <a:p>
            <a:pPr lvl="2"/>
            <a:r>
              <a:rPr lang="en-US" sz="3200" dirty="0"/>
              <a:t>Call night before – parking, dress code, who will meet them at door, etc.</a:t>
            </a:r>
          </a:p>
          <a:p>
            <a:pPr lvl="2"/>
            <a:r>
              <a:rPr lang="en-US" sz="3200" dirty="0"/>
              <a:t>Schedule the first 1-2 weeks</a:t>
            </a:r>
          </a:p>
          <a:p>
            <a:pPr lvl="2"/>
            <a:endParaRPr lang="en-US" sz="3200" dirty="0"/>
          </a:p>
          <a:p>
            <a:pPr lvl="2"/>
            <a:endParaRPr lang="en-US" sz="3200" dirty="0"/>
          </a:p>
          <a:p>
            <a:endParaRPr lang="en-US" sz="4000" dirty="0"/>
          </a:p>
        </p:txBody>
      </p:sp>
      <p:pic>
        <p:nvPicPr>
          <p:cNvPr id="9" name="Picture 8" descr="Business man thumbs up">
            <a:extLst>
              <a:ext uri="{FF2B5EF4-FFF2-40B4-BE49-F238E27FC236}">
                <a16:creationId xmlns:a16="http://schemas.microsoft.com/office/drawing/2014/main" id="{A7630BCD-7CE0-4FA6-B4AE-E57FC8FDD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166" y="1759800"/>
            <a:ext cx="1215634" cy="385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2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lent Management - Human Resources">
            <a:extLst>
              <a:ext uri="{FF2B5EF4-FFF2-40B4-BE49-F238E27FC236}">
                <a16:creationId xmlns:a16="http://schemas.microsoft.com/office/drawing/2014/main" id="{D4084F5C-522A-442A-ADD9-2D82953A7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507036"/>
            <a:ext cx="5902958" cy="584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26080E-80BC-4AAD-9EF2-E90B2F6DEC73}"/>
              </a:ext>
            </a:extLst>
          </p:cNvPr>
          <p:cNvSpPr txBox="1"/>
          <p:nvPr/>
        </p:nvSpPr>
        <p:spPr>
          <a:xfrm>
            <a:off x="7105651" y="2782668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Employment Life Cycle</a:t>
            </a:r>
          </a:p>
        </p:txBody>
      </p:sp>
    </p:spTree>
    <p:extLst>
      <p:ext uri="{BB962C8B-B14F-4D97-AF65-F5344CB8AC3E}">
        <p14:creationId xmlns:p14="http://schemas.microsoft.com/office/powerpoint/2010/main" val="881605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B3EF9-3D68-4484-B0D3-FB57AB660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91232-2C41-4F57-9CE9-2A1D70C252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Julie Kastner, </a:t>
            </a:r>
            <a:r>
              <a:rPr lang="en-US" sz="3200" dirty="0"/>
              <a:t>MS HRM, SHRM-SCP</a:t>
            </a:r>
          </a:p>
          <a:p>
            <a:pPr marL="0" indent="0" algn="ctr">
              <a:buNone/>
            </a:pPr>
            <a:r>
              <a:rPr lang="en-US" sz="3200" dirty="0">
                <a:hlinkClick r:id="rId2"/>
              </a:rPr>
              <a:t>julie@ethoshrconsulting.com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Cell:  330.466.7031</a:t>
            </a:r>
          </a:p>
          <a:p>
            <a:pPr marL="0" indent="0" algn="ctr">
              <a:buNone/>
            </a:pPr>
            <a:r>
              <a:rPr lang="en-US" sz="3200" dirty="0"/>
              <a:t>LinkedIn:  </a:t>
            </a:r>
            <a:r>
              <a:rPr lang="en-US" sz="3200" dirty="0">
                <a:hlinkClick r:id="rId3"/>
              </a:rPr>
              <a:t>https://www.linkedin.com/in/juliekastner/</a:t>
            </a:r>
            <a:endParaRPr lang="en-US" sz="3200" dirty="0"/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41921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D7CAE-8736-4EFF-AF47-65DC11613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Let’s Talk…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F98A0-91CC-4C9C-8F70-8378A1625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Hiring is Hard! (Myth:  It is all COVID’s fault.  WRONG!)</a:t>
            </a:r>
          </a:p>
          <a:p>
            <a:pPr lvl="1"/>
            <a:r>
              <a:rPr lang="en-US" sz="3600" dirty="0"/>
              <a:t>Competition for talent</a:t>
            </a:r>
          </a:p>
          <a:p>
            <a:pPr lvl="1"/>
            <a:r>
              <a:rPr lang="en-US" sz="3600" dirty="0"/>
              <a:t>Drug testing and background checks are yielding more hits than ever</a:t>
            </a:r>
          </a:p>
          <a:p>
            <a:pPr lvl="1"/>
            <a:r>
              <a:rPr lang="en-US" sz="3600" dirty="0"/>
              <a:t>Wages in our area and surrounding areas are comparably lower than nearby Metros (Akron, Canton, Cleveland suburbs)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1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52BF12-330D-40C1-BD46-305F606D6307}"/>
              </a:ext>
            </a:extLst>
          </p:cNvPr>
          <p:cNvSpPr txBox="1"/>
          <p:nvPr/>
        </p:nvSpPr>
        <p:spPr>
          <a:xfrm>
            <a:off x="861238" y="1004769"/>
            <a:ext cx="10193078" cy="5279088"/>
          </a:xfrm>
          <a:prstGeom prst="horizontalScroll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i="1" dirty="0">
                <a:solidFill>
                  <a:schemeClr val="bg1"/>
                </a:solidFill>
              </a:rPr>
              <a:t>Your future employees’ engagement </a:t>
            </a:r>
          </a:p>
          <a:p>
            <a:pPr marL="0" indent="0" algn="ctr">
              <a:buNone/>
            </a:pPr>
            <a:r>
              <a:rPr lang="en-US" sz="3600" b="1" i="1" dirty="0">
                <a:solidFill>
                  <a:schemeClr val="bg1"/>
                </a:solidFill>
              </a:rPr>
              <a:t>and their opinion of your company </a:t>
            </a:r>
          </a:p>
          <a:p>
            <a:pPr marL="0" indent="0" algn="ctr">
              <a:buNone/>
            </a:pPr>
            <a:r>
              <a:rPr lang="en-US" sz="3600" b="1" i="1" u="sng" dirty="0">
                <a:solidFill>
                  <a:schemeClr val="bg1"/>
                </a:solidFill>
              </a:rPr>
              <a:t>begins in the hiring process</a:t>
            </a:r>
            <a:r>
              <a:rPr lang="en-US" sz="3600" b="1" i="1" dirty="0">
                <a:solidFill>
                  <a:schemeClr val="bg1"/>
                </a:solidFill>
              </a:rPr>
              <a:t>.  </a:t>
            </a:r>
          </a:p>
          <a:p>
            <a:pPr marL="0" indent="0" algn="ctr">
              <a:buNone/>
            </a:pPr>
            <a:endParaRPr lang="en-US" sz="2800" b="1" i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800" i="1" dirty="0">
                <a:solidFill>
                  <a:schemeClr val="bg1"/>
                </a:solidFill>
              </a:rPr>
              <a:t>If you are under-prepared, dismissive, disinterested or too busy to focus on building a successful relationship </a:t>
            </a:r>
          </a:p>
          <a:p>
            <a:pPr marL="0" indent="0" algn="ctr">
              <a:buNone/>
            </a:pPr>
            <a:r>
              <a:rPr lang="en-US" sz="2800" i="1" dirty="0">
                <a:solidFill>
                  <a:schemeClr val="bg1"/>
                </a:solidFill>
              </a:rPr>
              <a:t>with a potential new employee, </a:t>
            </a:r>
          </a:p>
          <a:p>
            <a:pPr marL="0" indent="0" algn="ctr">
              <a:buNone/>
            </a:pPr>
            <a:r>
              <a:rPr lang="en-US" sz="2800" i="1" dirty="0">
                <a:solidFill>
                  <a:schemeClr val="bg1"/>
                </a:solidFill>
              </a:rPr>
              <a:t>you are missing the mark in your hiring process.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476BD1-35F3-4ADC-9791-674E04FAF225}"/>
              </a:ext>
            </a:extLst>
          </p:cNvPr>
          <p:cNvSpPr txBox="1"/>
          <p:nvPr/>
        </p:nvSpPr>
        <p:spPr>
          <a:xfrm>
            <a:off x="1137684" y="712382"/>
            <a:ext cx="86934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>
                <a:latin typeface="Georgia Pro" panose="02040502050405020303" pitchFamily="18" charset="0"/>
              </a:rPr>
              <a:t>Guiding Philosophy Behind This Presentation:</a:t>
            </a:r>
          </a:p>
        </p:txBody>
      </p:sp>
    </p:spTree>
    <p:extLst>
      <p:ext uri="{BB962C8B-B14F-4D97-AF65-F5344CB8AC3E}">
        <p14:creationId xmlns:p14="http://schemas.microsoft.com/office/powerpoint/2010/main" val="336233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D7CAE-8736-4EFF-AF47-65DC11613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/>
              <a:t>Topics for today’s webinar: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F98A0-91CC-4C9C-8F70-8378A1625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600" dirty="0"/>
              <a:t>Beginning with the end in mind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Designing effective job descriptions and essential function /key responsibilities statements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Writing impactful job advertisements and using job boards wisely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Navigating the interviewing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 dirty="0"/>
              <a:t>Impactful onboarding of new hires</a:t>
            </a:r>
          </a:p>
          <a:p>
            <a:pPr marL="514350" indent="-514350">
              <a:buFont typeface="+mj-lt"/>
              <a:buAutoNum type="arabicPeriod"/>
            </a:pPr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8585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lent Management - Human Resources">
            <a:extLst>
              <a:ext uri="{FF2B5EF4-FFF2-40B4-BE49-F238E27FC236}">
                <a16:creationId xmlns:a16="http://schemas.microsoft.com/office/drawing/2014/main" id="{D4084F5C-522A-442A-ADD9-2D82953A7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507036"/>
            <a:ext cx="5902958" cy="584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26080E-80BC-4AAD-9EF2-E90B2F6DEC73}"/>
              </a:ext>
            </a:extLst>
          </p:cNvPr>
          <p:cNvSpPr txBox="1"/>
          <p:nvPr/>
        </p:nvSpPr>
        <p:spPr>
          <a:xfrm>
            <a:off x="7105651" y="2782668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Employment Life Cycle</a:t>
            </a:r>
          </a:p>
        </p:txBody>
      </p:sp>
    </p:spTree>
    <p:extLst>
      <p:ext uri="{BB962C8B-B14F-4D97-AF65-F5344CB8AC3E}">
        <p14:creationId xmlns:p14="http://schemas.microsoft.com/office/powerpoint/2010/main" val="2419040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E5790-DCC5-4034-8C1C-14FA3F13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/>
              <a:t>Beginning</a:t>
            </a:r>
            <a:r>
              <a:rPr lang="en-US" dirty="0"/>
              <a:t> </a:t>
            </a:r>
            <a:r>
              <a:rPr lang="en-US" sz="5400" b="1" dirty="0"/>
              <a:t>with</a:t>
            </a:r>
            <a:r>
              <a:rPr lang="en-US" dirty="0"/>
              <a:t> </a:t>
            </a:r>
            <a:r>
              <a:rPr lang="en-US" sz="5400" b="1" dirty="0"/>
              <a:t>the</a:t>
            </a:r>
            <a:r>
              <a:rPr lang="en-US" dirty="0"/>
              <a:t> </a:t>
            </a:r>
            <a:r>
              <a:rPr lang="en-US" sz="5400" b="1" dirty="0"/>
              <a:t>End</a:t>
            </a:r>
            <a:r>
              <a:rPr lang="en-US" dirty="0"/>
              <a:t> </a:t>
            </a:r>
            <a:r>
              <a:rPr lang="en-US" sz="5400" b="1" dirty="0"/>
              <a:t>in</a:t>
            </a:r>
            <a:r>
              <a:rPr lang="en-US" dirty="0"/>
              <a:t> </a:t>
            </a:r>
            <a:r>
              <a:rPr lang="en-US" sz="5400" b="1" dirty="0"/>
              <a:t>Mind</a:t>
            </a:r>
          </a:p>
        </p:txBody>
      </p:sp>
      <p:pic>
        <p:nvPicPr>
          <p:cNvPr id="9" name="Content Placeholder 8" descr="Business woman standing">
            <a:extLst>
              <a:ext uri="{FF2B5EF4-FFF2-40B4-BE49-F238E27FC236}">
                <a16:creationId xmlns:a16="http://schemas.microsoft.com/office/drawing/2014/main" id="{C40E883A-52D9-4485-AA20-6280BAB7E1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444" y="1690688"/>
            <a:ext cx="1203062" cy="435133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F30738-6418-406B-B3EC-D6DA01DEF0F1}"/>
              </a:ext>
            </a:extLst>
          </p:cNvPr>
          <p:cNvSpPr txBox="1"/>
          <p:nvPr/>
        </p:nvSpPr>
        <p:spPr>
          <a:xfrm>
            <a:off x="2739165" y="1462088"/>
            <a:ext cx="81819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Planning and Preparation for a Job Opening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 you have an “ideal” employee already in this position? (i.e. Susie the Sequel)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 you have an employee in this position but you want changes? (i.e. Susie v. 2.0)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Is this a new position? (i.e. John – the Beta test)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Have you set a hiring budget, including advertising, salary, and benefits?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Market research -2019 </a:t>
            </a:r>
            <a:r>
              <a:rPr lang="en-US" sz="2000" dirty="0"/>
              <a:t>data (2020 available March 31, 2021) </a:t>
            </a:r>
            <a:r>
              <a:rPr lang="en-US" sz="2800" dirty="0">
                <a:hlinkClick r:id="rId3"/>
              </a:rPr>
              <a:t>https://www.bls.gov/oes/current/oes_oh.htm</a:t>
            </a:r>
            <a:r>
              <a:rPr lang="en-US" sz="2800" dirty="0"/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974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E5790-DCC5-4034-8C1C-14FA3F13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Job</a:t>
            </a:r>
            <a:r>
              <a:rPr lang="en-US" sz="4800" dirty="0"/>
              <a:t> </a:t>
            </a:r>
            <a:r>
              <a:rPr lang="en-US" sz="4800" b="1" dirty="0"/>
              <a:t>descriptions</a:t>
            </a:r>
            <a:r>
              <a:rPr lang="en-US" sz="4800" dirty="0"/>
              <a:t> </a:t>
            </a:r>
            <a:r>
              <a:rPr lang="en-US" sz="4800" b="1" dirty="0"/>
              <a:t>and</a:t>
            </a:r>
            <a:r>
              <a:rPr lang="en-US" sz="4800" dirty="0"/>
              <a:t> </a:t>
            </a:r>
            <a:r>
              <a:rPr lang="en-US" sz="4800" b="1" dirty="0"/>
              <a:t>essential</a:t>
            </a:r>
            <a:r>
              <a:rPr lang="en-US" sz="4800" dirty="0"/>
              <a:t> </a:t>
            </a:r>
            <a:r>
              <a:rPr lang="en-US" sz="4800" b="1" dirty="0"/>
              <a:t>functions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F30738-6418-406B-B3EC-D6DA01DEF0F1}"/>
              </a:ext>
            </a:extLst>
          </p:cNvPr>
          <p:cNvSpPr txBox="1"/>
          <p:nvPr/>
        </p:nvSpPr>
        <p:spPr>
          <a:xfrm>
            <a:off x="762000" y="1690688"/>
            <a:ext cx="81819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Why is this important?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From the candidate’s perspective: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What are they applying for? 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How will they be assessed and how will they know if they are going to be successful?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Do they have the skills and education needed?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Are there physical requirements and limitations to the job?</a:t>
            </a:r>
          </a:p>
          <a:p>
            <a:endParaRPr lang="en-US" sz="2400" dirty="0"/>
          </a:p>
        </p:txBody>
      </p:sp>
      <p:pic>
        <p:nvPicPr>
          <p:cNvPr id="8" name="Picture 7" descr="Casual woman">
            <a:extLst>
              <a:ext uri="{FF2B5EF4-FFF2-40B4-BE49-F238E27FC236}">
                <a16:creationId xmlns:a16="http://schemas.microsoft.com/office/drawing/2014/main" id="{E15B44B4-49C7-4827-A88C-BC636C6A5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715" y="1552575"/>
            <a:ext cx="2509936" cy="417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2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E5790-DCC5-4034-8C1C-14FA3F13E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Job</a:t>
            </a:r>
            <a:r>
              <a:rPr lang="en-US" sz="4800" dirty="0"/>
              <a:t> </a:t>
            </a:r>
            <a:r>
              <a:rPr lang="en-US" sz="4800" b="1" dirty="0"/>
              <a:t>descriptions</a:t>
            </a:r>
            <a:r>
              <a:rPr lang="en-US" sz="4800" dirty="0"/>
              <a:t> </a:t>
            </a:r>
            <a:r>
              <a:rPr lang="en-US" sz="4800" b="1" dirty="0"/>
              <a:t>and</a:t>
            </a:r>
            <a:r>
              <a:rPr lang="en-US" sz="4800" dirty="0"/>
              <a:t> </a:t>
            </a:r>
            <a:r>
              <a:rPr lang="en-US" sz="4800" b="1" dirty="0"/>
              <a:t>essential</a:t>
            </a:r>
            <a:r>
              <a:rPr lang="en-US" sz="4800" dirty="0"/>
              <a:t> </a:t>
            </a:r>
            <a:r>
              <a:rPr lang="en-US" sz="4800" b="1" dirty="0"/>
              <a:t>functions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F30738-6418-406B-B3EC-D6DA01DEF0F1}"/>
              </a:ext>
            </a:extLst>
          </p:cNvPr>
          <p:cNvSpPr txBox="1"/>
          <p:nvPr/>
        </p:nvSpPr>
        <p:spPr>
          <a:xfrm>
            <a:off x="762000" y="1690688"/>
            <a:ext cx="81819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Why is this important?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From the employer’s perspective: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In addition to all of the reasons that are important to candidates…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Identifying responsibilities early in the process informs expectations, performance goals, and keeps everyone on the same page.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400" dirty="0"/>
          </a:p>
        </p:txBody>
      </p:sp>
      <p:pic>
        <p:nvPicPr>
          <p:cNvPr id="8" name="Picture 7" descr="Casual woman">
            <a:extLst>
              <a:ext uri="{FF2B5EF4-FFF2-40B4-BE49-F238E27FC236}">
                <a16:creationId xmlns:a16="http://schemas.microsoft.com/office/drawing/2014/main" id="{E15B44B4-49C7-4827-A88C-BC636C6A5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715" y="1552575"/>
            <a:ext cx="2509936" cy="417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24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042B779-9149-4140-A25D-75238C9024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Serves as the basis for  job advertisements</a:t>
            </a:r>
          </a:p>
          <a:p>
            <a:r>
              <a:rPr lang="en-US" sz="3600" dirty="0"/>
              <a:t>Definitively lays out the results of your planning stage</a:t>
            </a:r>
          </a:p>
          <a:p>
            <a:r>
              <a:rPr lang="en-US" sz="3600" dirty="0"/>
              <a:t>Becomes a reference document for employment matters such as unemployment claims, workers’ comp claims, discipline issues, performance evaluations, and wage and compensation reviews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8047736-3EC6-4C8C-9CA1-7EDA6F83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en-US" sz="4800" b="1" dirty="0"/>
              <a:t>Job</a:t>
            </a:r>
            <a:r>
              <a:rPr lang="en-US" sz="4800" dirty="0"/>
              <a:t> </a:t>
            </a:r>
            <a:r>
              <a:rPr lang="en-US" sz="4800" b="1" dirty="0"/>
              <a:t>descriptions</a:t>
            </a:r>
            <a:r>
              <a:rPr lang="en-US" sz="4800" dirty="0"/>
              <a:t> </a:t>
            </a:r>
            <a:r>
              <a:rPr lang="en-US" sz="4800" b="1" dirty="0"/>
              <a:t>and</a:t>
            </a:r>
            <a:r>
              <a:rPr lang="en-US" sz="4800" dirty="0"/>
              <a:t> </a:t>
            </a:r>
            <a:r>
              <a:rPr lang="en-US" sz="4800" b="1" dirty="0"/>
              <a:t>essential</a:t>
            </a:r>
            <a:r>
              <a:rPr lang="en-US" sz="4800" dirty="0"/>
              <a:t> </a:t>
            </a:r>
            <a:r>
              <a:rPr lang="en-US" sz="4800" b="1" dirty="0"/>
              <a:t>functions</a:t>
            </a:r>
          </a:p>
        </p:txBody>
      </p:sp>
    </p:spTree>
    <p:extLst>
      <p:ext uri="{BB962C8B-B14F-4D97-AF65-F5344CB8AC3E}">
        <p14:creationId xmlns:p14="http://schemas.microsoft.com/office/powerpoint/2010/main" val="300533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Ethos Pallette">
      <a:dk1>
        <a:srgbClr val="DFCCB7"/>
      </a:dk1>
      <a:lt1>
        <a:srgbClr val="535150"/>
      </a:lt1>
      <a:dk2>
        <a:srgbClr val="F9F6EF"/>
      </a:dk2>
      <a:lt2>
        <a:srgbClr val="1F2020"/>
      </a:lt2>
      <a:accent1>
        <a:srgbClr val="EBEBE3"/>
      </a:accent1>
      <a:accent2>
        <a:srgbClr val="8EAADB"/>
      </a:accent2>
      <a:accent3>
        <a:srgbClr val="FEE599"/>
      </a:accent3>
      <a:accent4>
        <a:srgbClr val="A8D08D"/>
      </a:accent4>
      <a:accent5>
        <a:srgbClr val="D7B5C6"/>
      </a:accent5>
      <a:accent6>
        <a:srgbClr val="70AD47"/>
      </a:accent6>
      <a:hlink>
        <a:srgbClr val="48A1FA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9A518C-5DF3-474B-9EC1-4622BE04684B}" vid="{CCDB4039-4F58-4091-9DAB-8FD780BBB2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Ethos Master</Template>
  <TotalTime>446</TotalTime>
  <Words>681</Words>
  <Application>Microsoft Office PowerPoint</Application>
  <PresentationFormat>Widescreen</PresentationFormat>
  <Paragraphs>86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Georgia Pro</vt:lpstr>
      <vt:lpstr>HelveticaNeue</vt:lpstr>
      <vt:lpstr>proxima-nova</vt:lpstr>
      <vt:lpstr>Office Theme</vt:lpstr>
      <vt:lpstr>Tackling Essential Hiring Issues</vt:lpstr>
      <vt:lpstr>Let’s Talk…</vt:lpstr>
      <vt:lpstr>PowerPoint Presentation</vt:lpstr>
      <vt:lpstr>Topics for today’s webinar:</vt:lpstr>
      <vt:lpstr>PowerPoint Presentation</vt:lpstr>
      <vt:lpstr>Beginning with the End in Mind</vt:lpstr>
      <vt:lpstr>Job descriptions and essential functions</vt:lpstr>
      <vt:lpstr>Job descriptions and essential functions</vt:lpstr>
      <vt:lpstr>Job descriptions and essential functions</vt:lpstr>
      <vt:lpstr>Job descriptions and essential functions</vt:lpstr>
      <vt:lpstr>Job advertisements and job boards</vt:lpstr>
      <vt:lpstr>Navigating the Interviewing Process</vt:lpstr>
      <vt:lpstr>Navigating the Interviewing Process</vt:lpstr>
      <vt:lpstr>Impactful Onboarding of New Hires</vt:lpstr>
      <vt:lpstr>PowerPoint Presentation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Tackling Essential Hiring Issues</dc:title>
  <dc:creator>Julie Kastner</dc:creator>
  <cp:lastModifiedBy>Julie Kastner</cp:lastModifiedBy>
  <cp:revision>35</cp:revision>
  <dcterms:created xsi:type="dcterms:W3CDTF">2021-01-03T16:18:10Z</dcterms:created>
  <dcterms:modified xsi:type="dcterms:W3CDTF">2021-01-12T12:21:30Z</dcterms:modified>
</cp:coreProperties>
</file>